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8"/>
    <a:srgbClr val="66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4814C-F8EC-47DB-B78B-64BB583F26F4}" v="21" dt="2023-09-15T11:27:03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85605"/>
  </p:normalViewPr>
  <p:slideViewPr>
    <p:cSldViewPr snapToGrid="0">
      <p:cViewPr>
        <p:scale>
          <a:sx n="100" d="100"/>
          <a:sy n="100" d="100"/>
        </p:scale>
        <p:origin x="4714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37AF4-9BD8-0B4B-B5E1-5D0BB62765AF}" type="datetimeFigureOut">
              <a:rPr lang="nl-NL" smtClean="0"/>
              <a:t>2-7-2024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C3D2-5803-6C40-B651-6FAD9E5970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496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C3D2-5803-6C40-B651-6FAD9E59706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6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7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5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056CE-A66C-440E-9925-28BBE9C37715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8656-09AB-4C41-B817-8E696FF61B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1136-024-03634-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6CA8DEF-3993-C87E-F5A2-D89A79BA0764}"/>
              </a:ext>
            </a:extLst>
          </p:cNvPr>
          <p:cNvGrpSpPr/>
          <p:nvPr/>
        </p:nvGrpSpPr>
        <p:grpSpPr>
          <a:xfrm>
            <a:off x="186461" y="140459"/>
            <a:ext cx="9591264" cy="6031413"/>
            <a:chOff x="146454" y="92031"/>
            <a:chExt cx="9591264" cy="6031413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45557507-AC35-0B79-755C-61020DA50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3315126"/>
              <a:ext cx="2029992" cy="1100757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3600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</a:t>
              </a:r>
              <a:r>
                <a:rPr kumimoji="0" lang="en-NL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because of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***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Outcome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Population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OMI (type)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Measurement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352425" algn="l"/>
                  <a:tab pos="1508125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	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property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etc.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4EE497C4-FBDF-BAFB-D413-6F4D690D3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3661" y="3306889"/>
              <a:ext cx="2200257" cy="52705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ssessed for eligibility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">
              <a:extLst>
                <a:ext uri="{FF2B5EF4-FFF2-40B4-BE49-F238E27FC236}">
                  <a16:creationId xmlns:a16="http://schemas.microsoft.com/office/drawing/2014/main" id="{A0C20FF5-CE62-3EF1-ECD5-EB1C65507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43" y="758283"/>
              <a:ext cx="2200258" cy="78271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Records identified</a:t>
              </a:r>
              <a:r>
                <a:rPr kumimoji="0" lang="en-AU" altLang="en-US" sz="900" b="0" i="0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Databases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Registers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13">
              <a:extLst>
                <a:ext uri="{FF2B5EF4-FFF2-40B4-BE49-F238E27FC236}">
                  <a16:creationId xmlns:a16="http://schemas.microsoft.com/office/drawing/2014/main" id="{E1261381-CA5B-608E-816D-EF4FB5FC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626" y="4809883"/>
              <a:ext cx="2200258" cy="28622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included in review	###</a:t>
              </a: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38AE29B4-4F61-70DA-BA89-C4C255248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758284"/>
              <a:ext cx="2032823" cy="78271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1451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Removed before screening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Duplicate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B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y automation tools  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177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Other reasons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2A505234-449E-BD76-57C0-88CD88862E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827" y="1997473"/>
              <a:ext cx="2200258" cy="30036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Screened 	###</a:t>
              </a:r>
            </a:p>
          </p:txBody>
        </p:sp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8A4CEBA8-4D1E-7E27-0F2F-0554BDA3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1994103"/>
              <a:ext cx="2029992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xcluded**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2C22AEBE-F356-0AFB-6270-594BE99E2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26" y="3307863"/>
              <a:ext cx="2200257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ssessed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eligibility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D0F14B8A-3827-6BEE-4D9C-8CAD5B5AB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75" y="2524428"/>
              <a:ext cx="2029990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 retrieved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FC07501C-80A4-2DDD-45EE-15C02BC1D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426" y="2529313"/>
              <a:ext cx="2195742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sought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retrieval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9607646B-EAA8-67F2-071F-A97D4FF472BC}"/>
                </a:ext>
              </a:extLst>
            </p:cNvPr>
            <p:cNvCxnSpPr>
              <a:cxnSpLocks/>
              <a:stCxn id="7" idx="3"/>
              <a:endCxn id="9" idx="1"/>
            </p:cNvCxnSpPr>
            <p:nvPr/>
          </p:nvCxnSpPr>
          <p:spPr>
            <a:xfrm>
              <a:off x="2750801" y="1149639"/>
              <a:ext cx="208374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EC1C503-2858-FD9E-1697-D17A97FFA287}"/>
                </a:ext>
              </a:extLst>
            </p:cNvPr>
            <p:cNvCxnSpPr>
              <a:cxnSpLocks/>
              <a:stCxn id="11" idx="3"/>
              <a:endCxn id="12" idx="1"/>
            </p:cNvCxnSpPr>
            <p:nvPr/>
          </p:nvCxnSpPr>
          <p:spPr>
            <a:xfrm flipV="1">
              <a:off x="2745085" y="2144979"/>
              <a:ext cx="214090" cy="26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17BF3FC-29D6-D0EC-72A4-C1F6CD1F38F6}"/>
                </a:ext>
              </a:extLst>
            </p:cNvPr>
            <p:cNvCxnSpPr>
              <a:cxnSpLocks/>
              <a:stCxn id="15" idx="3"/>
              <a:endCxn id="14" idx="1"/>
            </p:cNvCxnSpPr>
            <p:nvPr/>
          </p:nvCxnSpPr>
          <p:spPr>
            <a:xfrm flipV="1">
              <a:off x="2736168" y="2675304"/>
              <a:ext cx="223007" cy="4885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36975E0-45A7-6F3E-D7BA-27AF3E63DF99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>
              <a:off x="2740483" y="3458739"/>
              <a:ext cx="214590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87678736-E66C-C354-6838-5F630E63C3C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7353918" y="3570414"/>
              <a:ext cx="20660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Alternate Process 29">
              <a:extLst>
                <a:ext uri="{FF2B5EF4-FFF2-40B4-BE49-F238E27FC236}">
                  <a16:creationId xmlns:a16="http://schemas.microsoft.com/office/drawing/2014/main" id="{F2BEBF6D-81C1-5D0A-BF7E-B9F2FA788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544" y="92031"/>
              <a:ext cx="4438622" cy="263525"/>
            </a:xfrm>
            <a:prstGeom prst="flowChartAlternateProcess">
              <a:avLst/>
            </a:prstGeom>
            <a:solidFill>
              <a:srgbClr val="6666CC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databases and registers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lowchart: Alternate Process 30">
              <a:extLst>
                <a:ext uri="{FF2B5EF4-FFF2-40B4-BE49-F238E27FC236}">
                  <a16:creationId xmlns:a16="http://schemas.microsoft.com/office/drawing/2014/main" id="{FC195837-27EE-3D90-16DE-3DD10D50C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215" y="92031"/>
              <a:ext cx="4588503" cy="263525"/>
            </a:xfrm>
            <a:prstGeom prst="flowChartAlternateProcess">
              <a:avLst/>
            </a:prstGeom>
            <a:solidFill>
              <a:srgbClr val="6666CC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other methods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lowchart: Alternate Process 31">
              <a:extLst>
                <a:ext uri="{FF2B5EF4-FFF2-40B4-BE49-F238E27FC236}">
                  <a16:creationId xmlns:a16="http://schemas.microsoft.com/office/drawing/2014/main" id="{2592DA75-C2A9-8317-0521-DB5D3C230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430037"/>
              <a:ext cx="1085428" cy="263525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Identification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owchart: Alternate Process 32">
              <a:extLst>
                <a:ext uri="{FF2B5EF4-FFF2-40B4-BE49-F238E27FC236}">
                  <a16:creationId xmlns:a16="http://schemas.microsoft.com/office/drawing/2014/main" id="{A72637A2-C67F-C1FA-95A0-2937CF3A2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1660508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Screening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1775FF7-44E0-063E-CE5F-A3E1E27F5B1F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>
            <a:xfrm flipH="1">
              <a:off x="1644956" y="1540995"/>
              <a:ext cx="5716" cy="45647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3FAE934-F96C-9E66-BA5F-F7F677544BD6}"/>
                </a:ext>
              </a:extLst>
            </p:cNvPr>
            <p:cNvCxnSpPr>
              <a:cxnSpLocks/>
              <a:stCxn id="15" idx="2"/>
              <a:endCxn id="13" idx="0"/>
            </p:cNvCxnSpPr>
            <p:nvPr/>
          </p:nvCxnSpPr>
          <p:spPr>
            <a:xfrm>
              <a:off x="1638297" y="2831065"/>
              <a:ext cx="2058" cy="47679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DA9476D-17D0-89A3-773C-EF6401024A68}"/>
                </a:ext>
              </a:extLst>
            </p:cNvPr>
            <p:cNvCxnSpPr>
              <a:cxnSpLocks/>
              <a:stCxn id="11" idx="2"/>
              <a:endCxn id="15" idx="0"/>
            </p:cNvCxnSpPr>
            <p:nvPr/>
          </p:nvCxnSpPr>
          <p:spPr>
            <a:xfrm flipH="1">
              <a:off x="1638297" y="2297837"/>
              <a:ext cx="6659" cy="23147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>
              <a:extLst>
                <a:ext uri="{FF2B5EF4-FFF2-40B4-BE49-F238E27FC236}">
                  <a16:creationId xmlns:a16="http://schemas.microsoft.com/office/drawing/2014/main" id="{AA249F6D-9B2F-E287-4715-C579FC4CCFBC}"/>
                </a:ext>
              </a:extLst>
            </p:cNvPr>
            <p:cNvCxnSpPr>
              <a:cxnSpLocks/>
              <a:stCxn id="5" idx="2"/>
              <a:endCxn id="8" idx="3"/>
            </p:cNvCxnSpPr>
            <p:nvPr/>
          </p:nvCxnSpPr>
          <p:spPr>
            <a:xfrm rot="5400000">
              <a:off x="3935310" y="2634513"/>
              <a:ext cx="1119054" cy="351790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6DF0CA1-32DD-A6B4-E389-329EF6CF74F5}"/>
                </a:ext>
              </a:extLst>
            </p:cNvPr>
            <p:cNvCxnSpPr>
              <a:cxnSpLocks/>
              <a:stCxn id="13" idx="2"/>
              <a:endCxn id="8" idx="0"/>
            </p:cNvCxnSpPr>
            <p:nvPr/>
          </p:nvCxnSpPr>
          <p:spPr>
            <a:xfrm flipH="1">
              <a:off x="1635755" y="3609615"/>
              <a:ext cx="4600" cy="120026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A9F4C96-91AE-D728-AC2C-77EFE0E2A882}"/>
                </a:ext>
              </a:extLst>
            </p:cNvPr>
            <p:cNvCxnSpPr>
              <a:cxnSpLocks/>
              <a:stCxn id="134" idx="2"/>
              <a:endCxn id="5" idx="0"/>
            </p:cNvCxnSpPr>
            <p:nvPr/>
          </p:nvCxnSpPr>
          <p:spPr>
            <a:xfrm flipH="1">
              <a:off x="6253790" y="2823812"/>
              <a:ext cx="1" cy="483077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6E0594AA-A999-59E6-9564-C0EC6768373E}"/>
                </a:ext>
              </a:extLst>
            </p:cNvPr>
            <p:cNvCxnSpPr>
              <a:cxnSpLocks/>
              <a:stCxn id="3" idx="2"/>
              <a:endCxn id="134" idx="0"/>
            </p:cNvCxnSpPr>
            <p:nvPr/>
          </p:nvCxnSpPr>
          <p:spPr>
            <a:xfrm>
              <a:off x="6250878" y="1537278"/>
              <a:ext cx="2913" cy="984782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52">
              <a:extLst>
                <a:ext uri="{FF2B5EF4-FFF2-40B4-BE49-F238E27FC236}">
                  <a16:creationId xmlns:a16="http://schemas.microsoft.com/office/drawing/2014/main" id="{175E3819-0F40-15A2-3F64-4C3284754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693" y="5200114"/>
              <a:ext cx="6003910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*Consider, if feasible to do so, reporting the number of records identified from each database or register searched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(rather than the total number across all databases/registers).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**If automation tools were used, indicate how many records were excluded by a human and how many were  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excluded by automation tools.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***Change or add reasons of exclusion as applicable.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****Replace ‘OMI 1’ etc. by the </a:t>
              </a: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OMI name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or </a:t>
              </a:r>
              <a:r>
                <a:rPr lang="en-AU" altLang="zh-CN" sz="9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acronym</a:t>
              </a:r>
              <a:r>
                <a:rPr kumimoji="0" lang="en-AU" altLang="zh-CN" sz="900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kumimoji="0" lang="en-US" altLang="zh-CN" sz="9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Rectangle 8">
              <a:extLst>
                <a:ext uri="{FF2B5EF4-FFF2-40B4-BE49-F238E27FC236}">
                  <a16:creationId xmlns:a16="http://schemas.microsoft.com/office/drawing/2014/main" id="{6DBE1B18-238A-8C16-B2AE-50C9787C5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3662" y="2522060"/>
              <a:ext cx="2200257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974850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sought for 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retrieval 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</a:t>
              </a: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##</a:t>
              </a:r>
              <a:endParaRPr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Rectangle 6">
              <a:extLst>
                <a:ext uri="{FF2B5EF4-FFF2-40B4-BE49-F238E27FC236}">
                  <a16:creationId xmlns:a16="http://schemas.microsoft.com/office/drawing/2014/main" id="{9FBDA879-06F5-3D39-57F5-5C9A007AE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51614" y="2522060"/>
              <a:ext cx="2029990" cy="30175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896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ot retrieved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F27579F8-9A36-BFC7-5622-167AB7E73AD5}"/>
                </a:ext>
              </a:extLst>
            </p:cNvPr>
            <p:cNvCxnSpPr>
              <a:cxnSpLocks/>
              <a:stCxn id="134" idx="3"/>
              <a:endCxn id="161" idx="1"/>
            </p:cNvCxnSpPr>
            <p:nvPr/>
          </p:nvCxnSpPr>
          <p:spPr>
            <a:xfrm>
              <a:off x="7353919" y="2672936"/>
              <a:ext cx="1976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1">
              <a:extLst>
                <a:ext uri="{FF2B5EF4-FFF2-40B4-BE49-F238E27FC236}">
                  <a16:creationId xmlns:a16="http://schemas.microsoft.com/office/drawing/2014/main" id="{18DEE59A-7394-C4A9-3001-A4BF0099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9215" y="758284"/>
              <a:ext cx="2203326" cy="778994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Records identified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Websites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Organisations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Citation searching 	###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etc.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44638" algn="r"/>
                </a:tabLst>
              </a:pP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9">
              <a:extLst>
                <a:ext uri="{FF2B5EF4-FFF2-40B4-BE49-F238E27FC236}">
                  <a16:creationId xmlns:a16="http://schemas.microsoft.com/office/drawing/2014/main" id="{F4DC1D5A-0243-0562-4463-16261E579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9763" y="3300257"/>
              <a:ext cx="2029992" cy="1104475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814513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xcluded</a:t>
              </a:r>
              <a:r>
                <a:rPr kumimoji="0" lang="en-NL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because of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***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Outcome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Population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OMI (type)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Measurement 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352425" algn="l"/>
                  <a:tab pos="1508125" algn="r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		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property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508125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etc.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2E90646D-9570-4C77-8D09-3B30CDB13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08" y="5151857"/>
              <a:ext cx="2200258" cy="970161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974850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OMIs included in review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600200" algn="l"/>
                </a:tabLst>
              </a:pPr>
              <a:r>
                <a:rPr lang="en-AU" altLang="en-US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Study reports</a:t>
              </a: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per OMI****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OMI 1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OMI 2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OMI 3 	###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76213" algn="l"/>
                  <a:tab pos="1601788" algn="r"/>
                </a:tabLst>
              </a:pPr>
              <a:r>
                <a:rPr kumimoji="0" lang="en-AU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	etc.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lowchart: Alternate Process 32">
              <a:extLst>
                <a:ext uri="{FF2B5EF4-FFF2-40B4-BE49-F238E27FC236}">
                  <a16:creationId xmlns:a16="http://schemas.microsoft.com/office/drawing/2014/main" id="{F53221FA-2DC3-4E85-C3B7-D496B2D20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2972634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Assessment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lowchart: Alternate Process 32">
              <a:extLst>
                <a:ext uri="{FF2B5EF4-FFF2-40B4-BE49-F238E27FC236}">
                  <a16:creationId xmlns:a16="http://schemas.microsoft.com/office/drawing/2014/main" id="{AB8FCA83-1DDB-D33B-CC9E-F9815C4E9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454" y="4474327"/>
              <a:ext cx="1102483" cy="268653"/>
            </a:xfrm>
            <a:prstGeom prst="flowChartAlternateProcess">
              <a:avLst/>
            </a:prstGeom>
            <a:solidFill>
              <a:srgbClr val="009AC8">
                <a:alpha val="50196"/>
              </a:srgb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altLang="en-US" sz="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Inclusion</a:t>
              </a:r>
              <a:endParaRPr kumimoji="0" lang="en-AU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angle 52">
            <a:extLst>
              <a:ext uri="{FF2B5EF4-FFF2-40B4-BE49-F238E27FC236}">
                <a16:creationId xmlns:a16="http://schemas.microsoft.com/office/drawing/2014/main" id="{5560A8DE-0340-11B0-120A-DABEA118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941" y="6446860"/>
            <a:ext cx="931282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From: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Elsman EBM, Mokkink LB, Terwee CB, Beaton D, Gagnier JJ, Tricco AC, et al. Guideline for reporting systematic reviews of outcome measurement instruments (OMIs): PRISMA-COSMIN for OMIs 2024. 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of Life Research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(2024), </a:t>
            </a:r>
            <a:r>
              <a:rPr lang="en-US" sz="9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doi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9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https://doi.org/10.1007/s11136-024-03634-y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nl-NL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zh-CN" sz="7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0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9513A3EAE5148A1EDD20C07ADBCDC" ma:contentTypeVersion="18" ma:contentTypeDescription="Create a new document." ma:contentTypeScope="" ma:versionID="b360895ab2cf815f2e8fcd559a58318e">
  <xsd:schema xmlns:xsd="http://www.w3.org/2001/XMLSchema" xmlns:xs="http://www.w3.org/2001/XMLSchema" xmlns:p="http://schemas.microsoft.com/office/2006/metadata/properties" xmlns:ns1="http://schemas.microsoft.com/sharepoint/v3" xmlns:ns3="33b6f221-48b2-408e-81b5-dc9f8dff52be" xmlns:ns4="ac3735d2-e064-47ee-9bcd-41d738432802" targetNamespace="http://schemas.microsoft.com/office/2006/metadata/properties" ma:root="true" ma:fieldsID="d5223b3d871445663c2101dad71a3e30" ns1:_="" ns3:_="" ns4:_="">
    <xsd:import namespace="http://schemas.microsoft.com/sharepoint/v3"/>
    <xsd:import namespace="33b6f221-48b2-408e-81b5-dc9f8dff52be"/>
    <xsd:import namespace="ac3735d2-e064-47ee-9bcd-41d73843280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1:_ip_UnifiedCompliancePolicyProperties" minOccurs="0"/>
                <xsd:element ref="ns1:_ip_UnifiedCompliancePolicyUIAction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9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0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6f221-48b2-408e-81b5-dc9f8dff52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735d2-e064-47ee-9bcd-41d738432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ac3735d2-e064-47ee-9bcd-41d738432802" xsi:nil="true"/>
  </documentManagement>
</p:properties>
</file>

<file path=customXml/itemProps1.xml><?xml version="1.0" encoding="utf-8"?>
<ds:datastoreItem xmlns:ds="http://schemas.openxmlformats.org/officeDocument/2006/customXml" ds:itemID="{5862AF1A-E159-4ECA-83E9-F2FB401D35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D1ACA5-4D3D-4228-BF6D-2A5F1F8994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3b6f221-48b2-408e-81b5-dc9f8dff52be"/>
    <ds:schemaRef ds:uri="ac3735d2-e064-47ee-9bcd-41d7384328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ACF952-756C-4A0E-9E26-78DFA6011242}">
  <ds:schemaRefs>
    <ds:schemaRef ds:uri="http://schemas.microsoft.com/sharepoint/v3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ac3735d2-e064-47ee-9bcd-41d738432802"/>
    <ds:schemaRef ds:uri="http://schemas.microsoft.com/office/infopath/2007/PartnerControls"/>
    <ds:schemaRef ds:uri="http://schemas.openxmlformats.org/package/2006/metadata/core-properties"/>
    <ds:schemaRef ds:uri="33b6f221-48b2-408e-81b5-dc9f8dff52b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185</TotalTime>
  <Words>346</Words>
  <Application>Microsoft Office PowerPoint</Application>
  <PresentationFormat>A4 (210 x 297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Elsman</dc:creator>
  <cp:lastModifiedBy>Elsman - Perlot, E.B.M. (Ellen)</cp:lastModifiedBy>
  <cp:revision>19</cp:revision>
  <dcterms:created xsi:type="dcterms:W3CDTF">2023-03-10T13:18:53Z</dcterms:created>
  <dcterms:modified xsi:type="dcterms:W3CDTF">2024-07-02T10:42:45Z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0x0101001AC9513A3EAE5148A1EDD20C07ADBCDC</vt:lpwstr>
  </property>
</Properties>
</file>